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49" r:id="rId2"/>
    <p:sldId id="536" r:id="rId3"/>
    <p:sldId id="548" r:id="rId4"/>
    <p:sldId id="585" r:id="rId5"/>
    <p:sldId id="556" r:id="rId6"/>
    <p:sldId id="538" r:id="rId7"/>
    <p:sldId id="510" r:id="rId8"/>
    <p:sldId id="558" r:id="rId9"/>
    <p:sldId id="559" r:id="rId10"/>
    <p:sldId id="505" r:id="rId11"/>
    <p:sldId id="533" r:id="rId12"/>
    <p:sldId id="557" r:id="rId13"/>
    <p:sldId id="586" r:id="rId14"/>
    <p:sldId id="582" r:id="rId15"/>
    <p:sldId id="578" r:id="rId16"/>
    <p:sldId id="579" r:id="rId17"/>
    <p:sldId id="588" r:id="rId18"/>
    <p:sldId id="535" r:id="rId19"/>
    <p:sldId id="587" r:id="rId20"/>
    <p:sldId id="589" r:id="rId21"/>
    <p:sldId id="590" r:id="rId22"/>
    <p:sldId id="591" r:id="rId23"/>
    <p:sldId id="593" r:id="rId24"/>
    <p:sldId id="592" r:id="rId25"/>
    <p:sldId id="594" r:id="rId26"/>
    <p:sldId id="595" r:id="rId27"/>
    <p:sldId id="560" r:id="rId28"/>
    <p:sldId id="584" r:id="rId29"/>
    <p:sldId id="561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3486A8-AD29-4C8F-A5B6-4B54D6C06A31}">
          <p14:sldIdLst>
            <p14:sldId id="349"/>
            <p14:sldId id="536"/>
            <p14:sldId id="548"/>
            <p14:sldId id="585"/>
            <p14:sldId id="556"/>
            <p14:sldId id="538"/>
            <p14:sldId id="510"/>
            <p14:sldId id="558"/>
            <p14:sldId id="559"/>
            <p14:sldId id="505"/>
            <p14:sldId id="533"/>
            <p14:sldId id="557"/>
            <p14:sldId id="586"/>
            <p14:sldId id="582"/>
            <p14:sldId id="578"/>
            <p14:sldId id="579"/>
            <p14:sldId id="588"/>
            <p14:sldId id="535"/>
            <p14:sldId id="587"/>
            <p14:sldId id="589"/>
            <p14:sldId id="590"/>
            <p14:sldId id="591"/>
            <p14:sldId id="593"/>
            <p14:sldId id="592"/>
            <p14:sldId id="594"/>
            <p14:sldId id="595"/>
            <p14:sldId id="560"/>
            <p14:sldId id="584"/>
            <p14:sldId id="56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0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sa shell" initials="L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E73"/>
    <a:srgbClr val="FFCCCC"/>
    <a:srgbClr val="FFCC99"/>
    <a:srgbClr val="F8C0F0"/>
    <a:srgbClr val="FFCCFF"/>
    <a:srgbClr val="C9B3CB"/>
    <a:srgbClr val="D4F0F6"/>
    <a:srgbClr val="F4B93E"/>
    <a:srgbClr val="6600CC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6" autoAdjust="0"/>
    <p:restoredTop sz="87424" autoAdjust="0"/>
  </p:normalViewPr>
  <p:slideViewPr>
    <p:cSldViewPr>
      <p:cViewPr varScale="1">
        <p:scale>
          <a:sx n="102" d="100"/>
          <a:sy n="102" d="100"/>
        </p:scale>
        <p:origin x="-776" y="-96"/>
      </p:cViewPr>
      <p:guideLst>
        <p:guide orient="horz" pos="20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0"/>
    </p:cViewPr>
  </p:sorterViewPr>
  <p:notesViewPr>
    <p:cSldViewPr>
      <p:cViewPr varScale="1">
        <p:scale>
          <a:sx n="81" d="100"/>
          <a:sy n="81" d="100"/>
        </p:scale>
        <p:origin x="-1998" y="-96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91E4D-759F-4C55-AC30-9A4FA9475685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68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82968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71FCD-C6B4-45BD-BEB5-05C0A35AA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31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3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9DA86A-A599-4C51-9352-48B3A203AB6F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5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2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3" y="8829972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55CB8E-2A67-4E50-A214-E38EA17E9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2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6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6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1600200"/>
            <a:ext cx="4076700" cy="4076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05000"/>
            <a:ext cx="7772400" cy="1470025"/>
          </a:xfrm>
        </p:spPr>
        <p:txBody>
          <a:bodyPr>
            <a:normAutofit/>
          </a:bodyPr>
          <a:lstStyle>
            <a:lvl1pPr algn="ctr">
              <a:defRPr sz="4000" baseline="0"/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 XXX</a:t>
            </a:r>
          </a:p>
          <a:p>
            <a:r>
              <a:rPr lang="en-US" dirty="0" smtClean="0"/>
              <a:t>Event Name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971800" y="571313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Date/Version #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8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77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6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5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65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1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6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2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762999" y="6629400"/>
            <a:ext cx="381001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6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1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762999" y="6629400"/>
            <a:ext cx="381001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5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8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77000"/>
            <a:ext cx="9144000" cy="45720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5488" y="49398"/>
            <a:ext cx="7842312" cy="963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-76200" y="5105400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9pPr>
          </a:lstStyle>
          <a:p>
            <a:pPr algn="ctr">
              <a:spcBef>
                <a:spcPts val="300"/>
              </a:spcBef>
              <a:buClrTx/>
              <a:buFontTx/>
              <a:buNone/>
            </a:pPr>
            <a:endParaRPr lang="en-US" sz="1200" b="1" dirty="0">
              <a:solidFill>
                <a:srgbClr val="1E3D5C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2999" y="6606435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0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4344790"/>
            <a:ext cx="624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A2E73"/>
                </a:solidFill>
              </a:rPr>
              <a:t>Joint CIO – CSSAA – CCCAOE– ASCCC</a:t>
            </a:r>
          </a:p>
          <a:p>
            <a:pPr algn="r"/>
            <a:r>
              <a:rPr lang="en-US" sz="2800" b="1" dirty="0" smtClean="0">
                <a:solidFill>
                  <a:srgbClr val="0A2E73"/>
                </a:solidFill>
              </a:rPr>
              <a:t>Regional Meeting</a:t>
            </a:r>
          </a:p>
          <a:p>
            <a:pPr algn="r"/>
            <a:r>
              <a:rPr lang="en-US" sz="2800" b="1" dirty="0" smtClean="0">
                <a:solidFill>
                  <a:srgbClr val="0A2E73"/>
                </a:solidFill>
              </a:rPr>
              <a:t>Los Angeles and Orange County</a:t>
            </a:r>
          </a:p>
          <a:p>
            <a:pPr algn="r"/>
            <a:r>
              <a:rPr lang="en-US" sz="2800" b="1" dirty="0" smtClean="0">
                <a:solidFill>
                  <a:srgbClr val="0A2E73"/>
                </a:solidFill>
              </a:rPr>
              <a:t>April 21, 2016</a:t>
            </a:r>
            <a:endParaRPr lang="en-US" sz="2800" b="1" dirty="0">
              <a:solidFill>
                <a:srgbClr val="0A2E7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524000"/>
            <a:ext cx="6065620" cy="2820790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0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695" y="0"/>
            <a:ext cx="701230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00" y="1295400"/>
            <a:ext cx="2032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CIO</a:t>
            </a:r>
          </a:p>
          <a:p>
            <a:pPr algn="ctr"/>
            <a:r>
              <a:rPr lang="en-US" sz="7200" dirty="0" smtClean="0"/>
              <a:t>4</a:t>
            </a:r>
          </a:p>
          <a:p>
            <a:pPr algn="ctr"/>
            <a:r>
              <a:rPr lang="en-US" sz="4000" dirty="0" smtClean="0"/>
              <a:t>Regions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7476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0" y="1295400"/>
            <a:ext cx="2108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CSSAA</a:t>
            </a:r>
          </a:p>
          <a:p>
            <a:pPr algn="ctr"/>
            <a:r>
              <a:rPr lang="en-US" sz="5400" dirty="0" smtClean="0"/>
              <a:t>2</a:t>
            </a:r>
          </a:p>
          <a:p>
            <a:pPr algn="ctr"/>
            <a:r>
              <a:rPr lang="en-US" sz="4400" dirty="0" smtClean="0"/>
              <a:t>Regions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23" y="0"/>
            <a:ext cx="6992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8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087" y="76200"/>
            <a:ext cx="6925913" cy="678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295401"/>
            <a:ext cx="21336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ASCCC</a:t>
            </a:r>
          </a:p>
          <a:p>
            <a:pPr algn="ctr"/>
            <a:r>
              <a:rPr lang="en-US" sz="5400" dirty="0" smtClean="0"/>
              <a:t>4 Area</a:t>
            </a:r>
          </a:p>
          <a:p>
            <a:pPr algn="ctr"/>
            <a:r>
              <a:rPr lang="en-US" sz="5400" dirty="0" smtClean="0"/>
              <a:t>Reps +</a:t>
            </a:r>
          </a:p>
          <a:p>
            <a:pPr algn="ctr"/>
            <a:r>
              <a:rPr lang="en-US" sz="5400" dirty="0" smtClean="0"/>
              <a:t>6 Others</a:t>
            </a:r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81041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  <p:pic>
        <p:nvPicPr>
          <p:cNvPr id="5" name="Content Placeholder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676768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3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9398"/>
            <a:ext cx="8534400" cy="9632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 Success &amp; Support Programs – Strategic Goals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mtClean="0"/>
              <a:t>Provide assistance in admissions, orientation, assessment and testing, counseling, and student follow-up to:</a:t>
            </a:r>
          </a:p>
          <a:p>
            <a:r>
              <a:rPr lang="en-US" smtClean="0"/>
              <a:t>Ensure that all students complete their college courses</a:t>
            </a:r>
          </a:p>
          <a:p>
            <a:r>
              <a:rPr lang="en-US" smtClean="0"/>
              <a:t>Persist to the next academic term</a:t>
            </a:r>
          </a:p>
          <a:p>
            <a:r>
              <a:rPr lang="en-US" smtClean="0"/>
              <a:t>Achieve their educational objectives </a:t>
            </a:r>
            <a:endParaRPr lang="en-US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5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88" y="49398"/>
            <a:ext cx="7842312" cy="963259"/>
          </a:xfrm>
        </p:spPr>
        <p:txBody>
          <a:bodyPr/>
          <a:lstStyle/>
          <a:p>
            <a:r>
              <a:rPr lang="en-US" dirty="0" smtClean="0"/>
              <a:t>Student Equity Planning – Strategic Goals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219200"/>
            <a:ext cx="8686800" cy="495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mtClean="0"/>
          </a:p>
          <a:p>
            <a:r>
              <a:rPr lang="en-US" smtClean="0"/>
              <a:t>Improve student outcomes measured by success indicators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“Success indicators” identify and measure areas for which disadvantaged populations may be impacted by issues of equal opportunity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Populations to be examined for disproportionate impact:</a:t>
            </a:r>
          </a:p>
          <a:p>
            <a:pPr lvl="1"/>
            <a:r>
              <a:rPr lang="en-US" smtClean="0"/>
              <a:t>American Indians or Alaskan natives, Asians or Pacific Islanders, Blacks, Hispanics, Whites, men, women, and persons with disabilities (Title 5; 54220(d).</a:t>
            </a:r>
          </a:p>
          <a:p>
            <a:pPr lvl="1"/>
            <a:r>
              <a:rPr lang="en-US" smtClean="0"/>
              <a:t>foster youth, veterans and low income students (SB 860)</a:t>
            </a:r>
            <a:endParaRPr lang="en-US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09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88" y="49398"/>
            <a:ext cx="7842312" cy="963259"/>
          </a:xfrm>
        </p:spPr>
        <p:txBody>
          <a:bodyPr/>
          <a:lstStyle/>
          <a:p>
            <a:r>
              <a:rPr lang="en-US" dirty="0" smtClean="0"/>
              <a:t>Basic Skills Initiative – Strategic Goals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219200"/>
            <a:ext cx="8763000" cy="5105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mtClean="0"/>
              <a:t>To maximize the effectiveness and efficient utilization of the system's Basic Skills and ESL resources</a:t>
            </a:r>
            <a:br>
              <a:rPr lang="en-US" smtClean="0"/>
            </a:br>
            <a:endParaRPr lang="en-US" smtClean="0"/>
          </a:p>
          <a:p>
            <a:pPr fontAlgn="base"/>
            <a:r>
              <a:rPr lang="en-US" smtClean="0"/>
              <a:t>To identify, promote, and disseminate information on exemplary programs and effective practices</a:t>
            </a:r>
            <a:br>
              <a:rPr lang="en-US" smtClean="0"/>
            </a:br>
            <a:endParaRPr lang="en-US" smtClean="0"/>
          </a:p>
          <a:p>
            <a:pPr fontAlgn="base"/>
            <a:r>
              <a:rPr lang="en-US" smtClean="0"/>
              <a:t>To achieve program improvements through their replication and adaptation to the unique characteristics of individual community colleges/districts</a:t>
            </a:r>
            <a:br>
              <a:rPr lang="en-US" smtClean="0"/>
            </a:br>
            <a:endParaRPr lang="en-US" smtClean="0"/>
          </a:p>
          <a:p>
            <a:pPr fontAlgn="base"/>
            <a:r>
              <a:rPr lang="en-US" smtClean="0"/>
              <a:t>To recognize and inform the public about the system's achievement on the basic skills mission and outcome data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7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447800"/>
            <a:ext cx="2286000" cy="1371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2" name="Content Placeholder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114800"/>
            <a:ext cx="2514600" cy="7927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828800"/>
            <a:ext cx="2422312" cy="7312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5334000"/>
            <a:ext cx="3124200" cy="822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581400"/>
            <a:ext cx="1676400" cy="117348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1800" y="2667000"/>
            <a:ext cx="3081793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1282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1282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Key 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1282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Questions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D1282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7582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Discussion </a:t>
            </a:r>
            <a:r>
              <a:rPr lang="en-US" sz="4000" cap="al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QUESTIONS</a:t>
            </a:r>
            <a:endParaRPr lang="en-US" sz="4000" cap="all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1054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 organized to respond as a region to new initiatives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b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What is our regional collaborative and communication structure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b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How are we leveraging the data and resources to build regional infrastructure?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How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are we collaborating on SSSP, Equity, Basic Skill Initiative, and Doing What Matters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b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What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opportunities exist for the CIO, CSSSO,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Faculty, and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CCCAOE to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collaborate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b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What are major challenges to requests and initiatives?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4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9600" y="990600"/>
            <a:ext cx="7620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How are we organized as a region to respond to new initiatives?  </a:t>
            </a:r>
            <a:r>
              <a:rPr lang="en-US" sz="3200" dirty="0">
                <a:solidFill>
                  <a:srgbClr val="FF0000"/>
                </a:solidFill>
              </a:rPr>
              <a:t>(15  Minutes)</a:t>
            </a:r>
          </a:p>
          <a:p>
            <a:r>
              <a:rPr lang="en-US" sz="3200" dirty="0"/>
              <a:t> </a:t>
            </a:r>
          </a:p>
          <a:p>
            <a:r>
              <a:rPr lang="en-US" sz="3200" dirty="0"/>
              <a:t>·         What happens when a regionally directed RFP surfaces?  Can each college in your region articulate that process?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  <a:p>
            <a:r>
              <a:rPr lang="en-US" sz="3200" dirty="0"/>
              <a:t>·         How often do Instructional and Student Services VPs meet individually and collectively?  Are CTE or other Deans included?</a:t>
            </a:r>
          </a:p>
        </p:txBody>
      </p:sp>
      <p:sp>
        <p:nvSpPr>
          <p:cNvPr id="3" name="Rectangle 2"/>
          <p:cNvSpPr/>
          <p:nvPr/>
        </p:nvSpPr>
        <p:spPr>
          <a:xfrm>
            <a:off x="2763248" y="-8930"/>
            <a:ext cx="373642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QUESTION 1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522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295400"/>
            <a:ext cx="3810000" cy="2286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Sacramento Joint Meeting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Content Placeholder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112" y="3231343"/>
            <a:ext cx="4025688" cy="12691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54736"/>
            <a:ext cx="4038600" cy="1219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4953000"/>
            <a:ext cx="4876800" cy="1283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2971800"/>
            <a:ext cx="2540000" cy="17780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6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63248" y="-8930"/>
            <a:ext cx="373642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QUESTION 2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143000"/>
            <a:ext cx="8534400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What is our regional collaborative and communication structure?   </a:t>
            </a:r>
            <a:r>
              <a:rPr lang="en-US" sz="2800" dirty="0">
                <a:solidFill>
                  <a:srgbClr val="FF0000"/>
                </a:solidFill>
              </a:rPr>
              <a:t>(15 Minutes)</a:t>
            </a:r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·         What communication structures are in place for collaborative sharing in your region</a:t>
            </a:r>
            <a:r>
              <a:rPr lang="en-US" sz="2800" dirty="0" smtClean="0"/>
              <a:t>?</a:t>
            </a:r>
            <a:br>
              <a:rPr lang="en-US" sz="2800" dirty="0" smtClean="0"/>
            </a:br>
            <a:endParaRPr lang="en-US" sz="2800" dirty="0"/>
          </a:p>
          <a:p>
            <a:r>
              <a:rPr lang="en-US" sz="2800" dirty="0"/>
              <a:t>·         How is this communication structure maintained</a:t>
            </a:r>
            <a:r>
              <a:rPr lang="en-US" sz="2800" dirty="0" smtClean="0"/>
              <a:t>?</a:t>
            </a:r>
            <a:br>
              <a:rPr lang="en-US" sz="2800" dirty="0" smtClean="0"/>
            </a:br>
            <a:endParaRPr lang="en-US" sz="2800" dirty="0"/>
          </a:p>
          <a:p>
            <a:r>
              <a:rPr lang="en-US" sz="2800" dirty="0"/>
              <a:t>·         If you do not have a communication structure, please take 5 minutes to brainstorm ideas before moving to next questions.</a:t>
            </a:r>
          </a:p>
        </p:txBody>
      </p:sp>
    </p:spTree>
    <p:extLst>
      <p:ext uri="{BB962C8B-B14F-4D97-AF65-F5344CB8AC3E}">
        <p14:creationId xmlns:p14="http://schemas.microsoft.com/office/powerpoint/2010/main" val="327331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63248" y="-8930"/>
            <a:ext cx="373642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QUESTION 3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143000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How are we leveraging the data and resources to build regional infrastructure? </a:t>
            </a:r>
            <a:r>
              <a:rPr lang="en-US" sz="3200" dirty="0">
                <a:solidFill>
                  <a:srgbClr val="FF0000"/>
                </a:solidFill>
              </a:rPr>
              <a:t>(15 minutes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·         How does your region share data?  How is this maintained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endParaRPr lang="en-US" sz="3200" dirty="0"/>
          </a:p>
          <a:p>
            <a:r>
              <a:rPr lang="en-US" sz="3200" dirty="0"/>
              <a:t>·         What data are needed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endParaRPr lang="en-US" sz="3200" dirty="0"/>
          </a:p>
          <a:p>
            <a:r>
              <a:rPr lang="en-US" sz="3200" dirty="0"/>
              <a:t>·         What is the vision for Data Unlocked?</a:t>
            </a:r>
          </a:p>
        </p:txBody>
      </p:sp>
    </p:spTree>
    <p:extLst>
      <p:ext uri="{BB962C8B-B14F-4D97-AF65-F5344CB8AC3E}">
        <p14:creationId xmlns:p14="http://schemas.microsoft.com/office/powerpoint/2010/main" val="26345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66006" y="-8930"/>
            <a:ext cx="5930905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QUESTION 4 (1 of 2)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990600"/>
            <a:ext cx="861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How are we collaborating on SSSP, Equity, Basic Skill Initiative, and Doing What Matters?  </a:t>
            </a:r>
            <a:r>
              <a:rPr lang="en-US" sz="3200" dirty="0">
                <a:solidFill>
                  <a:srgbClr val="FF0000"/>
                </a:solidFill>
              </a:rPr>
              <a:t>(15 Minutes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·         How are SSSP, Equity, and BSI organized and delivered on your campuses (please respond by college)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endParaRPr lang="en-US" sz="3200" dirty="0"/>
          </a:p>
          <a:p>
            <a:r>
              <a:rPr lang="en-US" sz="3200" dirty="0"/>
              <a:t>·         What innovations have been piloted within your region for leveraging any of the resources from these initiatives collaboratively?</a:t>
            </a:r>
          </a:p>
        </p:txBody>
      </p:sp>
    </p:spTree>
    <p:extLst>
      <p:ext uri="{BB962C8B-B14F-4D97-AF65-F5344CB8AC3E}">
        <p14:creationId xmlns:p14="http://schemas.microsoft.com/office/powerpoint/2010/main" val="119589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66006" y="-8930"/>
            <a:ext cx="5930905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QUESTION 4 (2 of 2)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143000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·         Will your region respond to the regional BSI RFA?  If yes, what challenges has your region faced this process?  If no, what challenges have prevented your region from considering a proposal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endParaRPr lang="en-US" sz="3200" dirty="0"/>
          </a:p>
          <a:p>
            <a:r>
              <a:rPr lang="en-US" sz="3200" dirty="0"/>
              <a:t>·         How does your DWM team connect to the CIOs and CSSOs in your region?  As a CSSO or CIO, do you feel adequately informed and engaged? </a:t>
            </a:r>
          </a:p>
        </p:txBody>
      </p:sp>
    </p:spTree>
    <p:extLst>
      <p:ext uri="{BB962C8B-B14F-4D97-AF65-F5344CB8AC3E}">
        <p14:creationId xmlns:p14="http://schemas.microsoft.com/office/powerpoint/2010/main" val="105752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63248" y="-8930"/>
            <a:ext cx="373642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QUESTION 5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143000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What opportunities exist for the CIO, CSSSO, and CCCAOE to collaborate ? </a:t>
            </a:r>
            <a:r>
              <a:rPr lang="en-US" sz="3200" dirty="0">
                <a:solidFill>
                  <a:srgbClr val="FF0000"/>
                </a:solidFill>
              </a:rPr>
              <a:t>(15 Minutes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·         Please share best practices that your region is employing to maintain a culture of </a:t>
            </a:r>
            <a:r>
              <a:rPr lang="en-US" sz="3200" dirty="0" smtClean="0"/>
              <a:t>collaboration</a:t>
            </a:r>
            <a:br>
              <a:rPr lang="en-US" sz="3200" dirty="0" smtClean="0"/>
            </a:br>
            <a:endParaRPr lang="en-US" sz="3200" dirty="0"/>
          </a:p>
          <a:p>
            <a:r>
              <a:rPr lang="en-US" sz="3200" dirty="0"/>
              <a:t>·         Please take the next 5 minutes to brainstorm ideas for extending collaboration across instruction, student services, and CTE.</a:t>
            </a:r>
          </a:p>
        </p:txBody>
      </p:sp>
    </p:spTree>
    <p:extLst>
      <p:ext uri="{BB962C8B-B14F-4D97-AF65-F5344CB8AC3E}">
        <p14:creationId xmlns:p14="http://schemas.microsoft.com/office/powerpoint/2010/main" val="625621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63248" y="-8930"/>
            <a:ext cx="373642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QUESTION 6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143000"/>
            <a:ext cx="8763000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What are the major challenges to responding to requests and managing multiple initiatives on your campus and from a regional perspective and what suggestions might you offer to the CCCCO moving forward? </a:t>
            </a:r>
            <a:r>
              <a:rPr lang="en-US" sz="3200" dirty="0">
                <a:solidFill>
                  <a:srgbClr val="FF0000"/>
                </a:solidFill>
              </a:rPr>
              <a:t>(15 Minutes)</a:t>
            </a:r>
          </a:p>
          <a:p>
            <a:r>
              <a:rPr lang="en-US" sz="3200" dirty="0"/>
              <a:t> </a:t>
            </a:r>
          </a:p>
          <a:p>
            <a:pPr lvl="1"/>
            <a:r>
              <a:rPr lang="en-US" sz="3200" dirty="0"/>
              <a:t>For this discussion, consider:</a:t>
            </a:r>
          </a:p>
          <a:p>
            <a:pPr lvl="1"/>
            <a:r>
              <a:rPr lang="en-US" sz="3200" dirty="0"/>
              <a:t>·         Requests for proposals</a:t>
            </a:r>
          </a:p>
          <a:p>
            <a:pPr lvl="1"/>
            <a:r>
              <a:rPr lang="en-US" sz="3200" dirty="0"/>
              <a:t>·         Reports Submission</a:t>
            </a:r>
          </a:p>
          <a:p>
            <a:pPr lvl="1"/>
            <a:r>
              <a:rPr lang="en-US" sz="3200" dirty="0"/>
              <a:t>·         Budgetary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53845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10829" y="2133600"/>
            <a:ext cx="6093736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OPEN DISCUSSION </a:t>
            </a:r>
            <a:r>
              <a:rPr lang="en-US" sz="6000" b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(</a:t>
            </a:r>
            <a:r>
              <a:rPr lang="en-US" sz="4400" dirty="0">
                <a:solidFill>
                  <a:srgbClr val="FF0000"/>
                </a:solidFill>
              </a:rPr>
              <a:t>15 Minutes)</a:t>
            </a:r>
          </a:p>
        </p:txBody>
      </p:sp>
    </p:spTree>
    <p:extLst>
      <p:ext uri="{BB962C8B-B14F-4D97-AF65-F5344CB8AC3E}">
        <p14:creationId xmlns:p14="http://schemas.microsoft.com/office/powerpoint/2010/main" val="385946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88" y="49399"/>
            <a:ext cx="7842312" cy="712602"/>
          </a:xfrm>
        </p:spPr>
        <p:txBody>
          <a:bodyPr/>
          <a:lstStyle/>
          <a:p>
            <a:r>
              <a:rPr lang="en-US" dirty="0" smtClean="0"/>
              <a:t>Survey – Quarterly Webinar/Engagement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4361466" cy="54089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38800" y="2590800"/>
            <a:ext cx="2965813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Please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Complete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1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71600" y="2133600"/>
            <a:ext cx="64734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Announcements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6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981200"/>
            <a:ext cx="5262609" cy="2984500"/>
          </a:xfrm>
          <a:prstGeom prst="rect">
            <a:avLst/>
          </a:prstGeom>
        </p:spPr>
      </p:pic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3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Overview For This Morning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How can we best implement the 25 Strong Workforce Recommendations and the new budget authorization of $200 Million?</a:t>
            </a:r>
            <a:br>
              <a:rPr lang="en-US" sz="3600" dirty="0" smtClean="0"/>
            </a:br>
            <a:endParaRPr lang="en-US" sz="3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How can our organizations and our colleges best adapt to the new challenges that require heightened collaboration regionally?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4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Regions: How To Align Them?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Does “align” mean “adopt one model”?  or, can there be other approaches?</a:t>
            </a:r>
            <a:br>
              <a:rPr lang="en-US" sz="4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4000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WIOA 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(Federal</a:t>
            </a:r>
            <a:r>
              <a:rPr lang="en-US" sz="3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): 14 Planning Units</a:t>
            </a:r>
            <a:endParaRPr lang="en-US" sz="3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California: 7 Regions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CCCAOE: 7 Regions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CCCCIO:  10 Regions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CCCSSAA: </a:t>
            </a:r>
            <a:r>
              <a:rPr lang="en-US" sz="3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10 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Regions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ASCCC:  </a:t>
            </a:r>
            <a:r>
              <a:rPr lang="en-US" sz="3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 Area Reps + 6 Other Reps</a:t>
            </a:r>
            <a:endParaRPr lang="en-US" sz="3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07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Workforce Development Boards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77000"/>
            <a:ext cx="9144000" cy="365125"/>
          </a:xfrm>
        </p:spPr>
        <p:txBody>
          <a:bodyPr/>
          <a:lstStyle/>
          <a:p>
            <a:r>
              <a:rPr lang="en-US" smtClean="0"/>
              <a:t>California Community Colleges – Chancellor’s Office  | 112 Colleges  |  72 Districts  |  2.6 Million Students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143000"/>
            <a:ext cx="5003799" cy="57970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2209800"/>
            <a:ext cx="1295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178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055" y="228600"/>
            <a:ext cx="7842312" cy="457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Doing What Matters – 7 Regions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38" name="Picture 14" descr="http://www.cccaoe.org/sites/default/files/images/Regions/REGIO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49578"/>
            <a:ext cx="3200400" cy="254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495800"/>
            <a:ext cx="1598422" cy="157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143000"/>
            <a:ext cx="5281633" cy="51054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3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1524000"/>
            <a:ext cx="2743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/>
              <a:t>27</a:t>
            </a:r>
            <a:endParaRPr lang="en-US" sz="11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219200"/>
            <a:ext cx="5602986" cy="5486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400" y="3200400"/>
            <a:ext cx="291172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/>
              <a:t>Community </a:t>
            </a:r>
            <a:endParaRPr lang="en-US" sz="4400" b="1" dirty="0" smtClean="0"/>
          </a:p>
          <a:p>
            <a:pPr algn="ctr"/>
            <a:r>
              <a:rPr lang="en-US" sz="4400" b="1" dirty="0" smtClean="0"/>
              <a:t>Colleges</a:t>
            </a:r>
            <a:endParaRPr lang="en-US" sz="44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3000" y="-76200"/>
            <a:ext cx="6400800" cy="112395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Los Angeles-Orange County</a:t>
            </a:r>
            <a:br>
              <a:rPr lang="en-US" sz="3200" dirty="0" smtClean="0"/>
            </a:br>
            <a:r>
              <a:rPr lang="en-US" sz="3200" dirty="0" smtClean="0"/>
              <a:t>Regional Consortia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165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1371600"/>
            <a:ext cx="2108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LACCD</a:t>
            </a:r>
          </a:p>
          <a:p>
            <a:pPr algn="ctr"/>
            <a:r>
              <a:rPr lang="en-US" sz="5400" dirty="0" smtClean="0"/>
              <a:t>Ring</a:t>
            </a:r>
          </a:p>
          <a:p>
            <a:pPr algn="ctr"/>
            <a:r>
              <a:rPr lang="en-US" sz="5400" dirty="0" smtClean="0"/>
              <a:t>OC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431" y="27655"/>
            <a:ext cx="6936570" cy="683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7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688" y="228600"/>
            <a:ext cx="7842312" cy="457200"/>
          </a:xfrm>
        </p:spPr>
        <p:txBody>
          <a:bodyPr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CCCAOE </a:t>
            </a:r>
            <a:r>
              <a:rPr lang="en-US" sz="4000" dirty="0"/>
              <a:t>Regions &amp; </a:t>
            </a:r>
            <a:r>
              <a:rPr lang="en-US" sz="4000" dirty="0" smtClean="0"/>
              <a:t>Colleges (7)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36" name="Picture 12" descr="http://www.cccaoe.org/sites/default/files/images/Regions/map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52144"/>
            <a:ext cx="4495800" cy="489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ccaoe.org/sites/default/files/images/Regions/REGION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49578"/>
            <a:ext cx="3200400" cy="254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648200"/>
            <a:ext cx="1598422" cy="15748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1B83D"/>
                </a:solidFill>
              </a:rPr>
              <a:t>CCCAOE – CCCCIO – CCCSSAA – ASCCC ----- Joint Session – April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6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75399</TotalTime>
  <Words>920</Words>
  <Application>Microsoft Macintosh PowerPoint</Application>
  <PresentationFormat>On-screen Show (4:3)</PresentationFormat>
  <Paragraphs>138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Sacramento Joint Meeting</vt:lpstr>
      <vt:lpstr>Overview For This Morning</vt:lpstr>
      <vt:lpstr>Regions: How To Align Them?</vt:lpstr>
      <vt:lpstr>Workforce Development Boards</vt:lpstr>
      <vt:lpstr>Doing What Matters – 7 Regions</vt:lpstr>
      <vt:lpstr>Los Angeles-Orange County Regional Consortia</vt:lpstr>
      <vt:lpstr>PowerPoint Presentation</vt:lpstr>
      <vt:lpstr> CCCAOE Regions &amp; Colleges (7) </vt:lpstr>
      <vt:lpstr>PowerPoint Presentation</vt:lpstr>
      <vt:lpstr>PowerPoint Presentation</vt:lpstr>
      <vt:lpstr>PowerPoint Presentation</vt:lpstr>
      <vt:lpstr>PowerPoint Presentation</vt:lpstr>
      <vt:lpstr>Student Success &amp; Support Programs – Strategic Goals</vt:lpstr>
      <vt:lpstr>Student Equity Planning – Strategic Goals</vt:lpstr>
      <vt:lpstr>Basic Skills Initiative – Strategic Goals</vt:lpstr>
      <vt:lpstr>PowerPoint Presentation</vt:lpstr>
      <vt:lpstr>Discussion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Survey – Quarterly Webinar/Engagement</vt:lpstr>
      <vt:lpstr>PowerPoint Presentation</vt:lpstr>
      <vt:lpstr>PowerPoint Presentation</vt:lpstr>
    </vt:vector>
  </TitlesOfParts>
  <Company>Chancellor's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College Contribution to Jobs and the Economy</dc:title>
  <dc:creator>Ton-Quinlivan, Van</dc:creator>
  <cp:lastModifiedBy>Steven Glyer</cp:lastModifiedBy>
  <cp:revision>967</cp:revision>
  <cp:lastPrinted>2013-02-25T21:31:16Z</cp:lastPrinted>
  <dcterms:created xsi:type="dcterms:W3CDTF">2013-03-21T18:59:07Z</dcterms:created>
  <dcterms:modified xsi:type="dcterms:W3CDTF">2016-04-21T12:44:10Z</dcterms:modified>
</cp:coreProperties>
</file>